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6" d="100"/>
          <a:sy n="66" d="100"/>
        </p:scale>
        <p:origin x="1301" y="31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C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731520" y="1143000"/>
            <a:ext cx="6583680" cy="15544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800" b="1">
                <a:solidFill>
                  <a:srgbClr val="FFFFFF"/>
                </a:solidFill>
                <a:latin typeface="Aptos"/>
              </a:rPr>
              <a:t>SOCIAL MEDIA
MARKETING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77240" y="2971800"/>
            <a:ext cx="603504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800" b="0">
                <a:solidFill>
                  <a:srgbClr val="D7E1FA"/>
                </a:solidFill>
                <a:latin typeface="Aptos"/>
              </a:rPr>
              <a:t>From attention to action: building a strategy that people remember.</a:t>
            </a:r>
          </a:p>
        </p:txBody>
      </p:sp>
      <p:sp>
        <p:nvSpPr>
          <p:cNvPr id="5" name="Oval 4"/>
          <p:cNvSpPr/>
          <p:nvPr/>
        </p:nvSpPr>
        <p:spPr>
          <a:xfrm>
            <a:off x="8229600" y="1097280"/>
            <a:ext cx="914400" cy="914400"/>
          </a:xfrm>
          <a:prstGeom prst="ellipse">
            <a:avLst/>
          </a:prstGeom>
          <a:solidFill>
            <a:srgbClr val="265B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8229600" y="1243584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Aptos"/>
              </a:rPr>
              <a:t>↗</a:t>
            </a:r>
          </a:p>
        </p:txBody>
      </p:sp>
      <p:sp>
        <p:nvSpPr>
          <p:cNvPr id="7" name="Oval 6"/>
          <p:cNvSpPr/>
          <p:nvPr/>
        </p:nvSpPr>
        <p:spPr>
          <a:xfrm>
            <a:off x="9509760" y="1920240"/>
            <a:ext cx="914400" cy="914400"/>
          </a:xfrm>
          <a:prstGeom prst="ellipse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9509760" y="2066544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Aptos"/>
              </a:rPr>
              <a:t>♡</a:t>
            </a:r>
          </a:p>
        </p:txBody>
      </p:sp>
      <p:sp>
        <p:nvSpPr>
          <p:cNvPr id="9" name="Oval 8"/>
          <p:cNvSpPr/>
          <p:nvPr/>
        </p:nvSpPr>
        <p:spPr>
          <a:xfrm>
            <a:off x="7955279" y="3017520"/>
            <a:ext cx="914400" cy="914400"/>
          </a:xfrm>
          <a:prstGeom prst="ellipse">
            <a:avLst/>
          </a:prstGeom>
          <a:solidFill>
            <a:srgbClr val="6F4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955279" y="3163824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Aptos"/>
              </a:rPr>
              <a:t>◉</a:t>
            </a:r>
          </a:p>
        </p:txBody>
      </p:sp>
      <p:sp>
        <p:nvSpPr>
          <p:cNvPr id="11" name="Oval 10"/>
          <p:cNvSpPr/>
          <p:nvPr/>
        </p:nvSpPr>
        <p:spPr>
          <a:xfrm>
            <a:off x="9326880" y="3840480"/>
            <a:ext cx="914400" cy="914400"/>
          </a:xfrm>
          <a:prstGeom prst="ellipse">
            <a:avLst/>
          </a:prstGeom>
          <a:solidFill>
            <a:srgbClr val="265B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9326880" y="3986784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Aptos"/>
              </a:rPr>
              <a:t>✦</a:t>
            </a:r>
          </a:p>
        </p:txBody>
      </p:sp>
      <p:sp>
        <p:nvSpPr>
          <p:cNvPr id="13" name="Oval 12"/>
          <p:cNvSpPr/>
          <p:nvPr/>
        </p:nvSpPr>
        <p:spPr>
          <a:xfrm>
            <a:off x="8229600" y="4754880"/>
            <a:ext cx="914400" cy="914400"/>
          </a:xfrm>
          <a:prstGeom prst="ellipse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TextBox 13"/>
          <p:cNvSpPr txBox="1"/>
          <p:nvPr/>
        </p:nvSpPr>
        <p:spPr>
          <a:xfrm>
            <a:off x="8229600" y="4901184"/>
            <a:ext cx="9144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2400" b="1">
                <a:solidFill>
                  <a:srgbClr val="FFFFFF"/>
                </a:solidFill>
                <a:latin typeface="Aptos"/>
              </a:rPr>
              <a:t>⌁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77240" y="6080760"/>
            <a:ext cx="1322798" cy="25391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lang="en-US" sz="1050" b="0" dirty="0">
                <a:solidFill>
                  <a:srgbClr val="AFBEDC"/>
                </a:solidFill>
                <a:latin typeface="Aptos"/>
              </a:rPr>
              <a:t>Midnightpaper.com</a:t>
            </a:r>
            <a:endParaRPr sz="1050" b="0" dirty="0">
              <a:solidFill>
                <a:srgbClr val="AFBEDC"/>
              </a:solidFill>
              <a:latin typeface="Apto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11C44"/>
                </a:solidFill>
                <a:latin typeface="Aptos"/>
              </a:rPr>
              <a:t>The Optimization Loop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143000"/>
            <a:ext cx="106070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>
                <a:solidFill>
                  <a:srgbClr val="646C78"/>
                </a:solidFill>
                <a:latin typeface="Aptos"/>
              </a:rPr>
              <a:t>Good social marketing is a cycle, not a one-time campaign.</a:t>
            </a:r>
          </a:p>
        </p:txBody>
      </p:sp>
      <p:sp>
        <p:nvSpPr>
          <p:cNvPr id="5" name="Oval 4"/>
          <p:cNvSpPr/>
          <p:nvPr/>
        </p:nvSpPr>
        <p:spPr>
          <a:xfrm>
            <a:off x="914400" y="2011680"/>
            <a:ext cx="1828800" cy="1828800"/>
          </a:xfrm>
          <a:prstGeom prst="ellipse">
            <a:avLst/>
          </a:prstGeom>
          <a:solidFill>
            <a:srgbClr val="265B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914400" y="2679192"/>
            <a:ext cx="1828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PUBLISH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852928" y="2578608"/>
            <a:ext cx="6400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000" b="1">
                <a:solidFill>
                  <a:srgbClr val="646C78"/>
                </a:solidFill>
                <a:latin typeface="Aptos"/>
              </a:rPr>
              <a:t>→</a:t>
            </a:r>
          </a:p>
        </p:txBody>
      </p:sp>
      <p:sp>
        <p:nvSpPr>
          <p:cNvPr id="8" name="Oval 7"/>
          <p:cNvSpPr/>
          <p:nvPr/>
        </p:nvSpPr>
        <p:spPr>
          <a:xfrm>
            <a:off x="3703320" y="2011680"/>
            <a:ext cx="1828800" cy="1828800"/>
          </a:xfrm>
          <a:prstGeom prst="ellipse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703320" y="2679192"/>
            <a:ext cx="1828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MEASURE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41848" y="2578608"/>
            <a:ext cx="6400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000" b="1">
                <a:solidFill>
                  <a:srgbClr val="646C78"/>
                </a:solidFill>
                <a:latin typeface="Aptos"/>
              </a:rPr>
              <a:t>→</a:t>
            </a:r>
          </a:p>
        </p:txBody>
      </p:sp>
      <p:sp>
        <p:nvSpPr>
          <p:cNvPr id="11" name="Oval 10"/>
          <p:cNvSpPr/>
          <p:nvPr/>
        </p:nvSpPr>
        <p:spPr>
          <a:xfrm>
            <a:off x="6492240" y="2011680"/>
            <a:ext cx="1828800" cy="1828800"/>
          </a:xfrm>
          <a:prstGeom prst="ellipse">
            <a:avLst/>
          </a:prstGeom>
          <a:solidFill>
            <a:srgbClr val="6F4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6492240" y="2679192"/>
            <a:ext cx="1828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LEARN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30767" y="2578608"/>
            <a:ext cx="6400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3000" b="1">
                <a:solidFill>
                  <a:srgbClr val="646C78"/>
                </a:solidFill>
                <a:latin typeface="Aptos"/>
              </a:rPr>
              <a:t>→</a:t>
            </a:r>
          </a:p>
        </p:txBody>
      </p:sp>
      <p:sp>
        <p:nvSpPr>
          <p:cNvPr id="14" name="Oval 13"/>
          <p:cNvSpPr/>
          <p:nvPr/>
        </p:nvSpPr>
        <p:spPr>
          <a:xfrm>
            <a:off x="9281159" y="2011680"/>
            <a:ext cx="1828800" cy="1828800"/>
          </a:xfrm>
          <a:prstGeom prst="ellipse">
            <a:avLst/>
          </a:prstGeom>
          <a:solidFill>
            <a:srgbClr val="111C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281159" y="2679192"/>
            <a:ext cx="182880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1">
                <a:solidFill>
                  <a:srgbClr val="FFFFFF"/>
                </a:solidFill>
                <a:latin typeface="Aptos"/>
              </a:rPr>
              <a:t>IMPROVE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828800" y="4892040"/>
            <a:ext cx="850392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600" b="0">
                <a:solidFill>
                  <a:srgbClr val="111C44"/>
                </a:solidFill>
                <a:latin typeface="Aptos"/>
              </a:rPr>
              <a:t>Repeat. The goal is not perfect content. The goal is better decisions over time.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11C44"/>
                </a:solidFill>
                <a:latin typeface="Aptos"/>
              </a:rPr>
              <a:t>Common Mistakes That Weaken Results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143000"/>
            <a:ext cx="106070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>
                <a:solidFill>
                  <a:srgbClr val="646C78"/>
                </a:solidFill>
                <a:latin typeface="Aptos"/>
              </a:rPr>
              <a:t>Avoid these before spending more time or money.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1554480"/>
            <a:ext cx="502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1">
                <a:solidFill>
                  <a:srgbClr val="265BB7"/>
                </a:solidFill>
                <a:latin typeface="Aptos"/>
              </a:rPr>
              <a:t>01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17320" y="1554480"/>
            <a:ext cx="2926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1">
                <a:solidFill>
                  <a:srgbClr val="111C44"/>
                </a:solidFill>
                <a:latin typeface="Aptos"/>
              </a:rPr>
              <a:t>Posting without a goal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160520" y="1554480"/>
            <a:ext cx="70408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23272F"/>
                </a:solidFill>
                <a:latin typeface="Aptos"/>
              </a:rPr>
              <a:t>Every post should have a clear role in the customer journey.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77240" y="2450591"/>
            <a:ext cx="502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1">
                <a:solidFill>
                  <a:srgbClr val="265BB7"/>
                </a:solidFill>
                <a:latin typeface="Aptos"/>
              </a:rPr>
              <a:t>02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2450591"/>
            <a:ext cx="2926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1">
                <a:solidFill>
                  <a:srgbClr val="111C44"/>
                </a:solidFill>
                <a:latin typeface="Aptos"/>
              </a:rPr>
              <a:t>Trying every platform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60520" y="2450591"/>
            <a:ext cx="70408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23272F"/>
                </a:solidFill>
                <a:latin typeface="Aptos"/>
              </a:rPr>
              <a:t>Focus on channels where your audience and content fit.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77240" y="3346704"/>
            <a:ext cx="502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1">
                <a:solidFill>
                  <a:srgbClr val="265BB7"/>
                </a:solidFill>
                <a:latin typeface="Aptos"/>
              </a:rPr>
              <a:t>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3346704"/>
            <a:ext cx="2926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1">
                <a:solidFill>
                  <a:srgbClr val="111C44"/>
                </a:solidFill>
                <a:latin typeface="Aptos"/>
              </a:rPr>
              <a:t>Chasing vanity metrics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160520" y="3346704"/>
            <a:ext cx="70408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23272F"/>
                </a:solidFill>
                <a:latin typeface="Aptos"/>
              </a:rPr>
              <a:t>Likes can help, but business outcomes matter more.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77240" y="4242816"/>
            <a:ext cx="502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1">
                <a:solidFill>
                  <a:srgbClr val="265BB7"/>
                </a:solidFill>
                <a:latin typeface="Aptos"/>
              </a:rPr>
              <a:t>04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4242816"/>
            <a:ext cx="2926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1">
                <a:solidFill>
                  <a:srgbClr val="111C44"/>
                </a:solidFill>
                <a:latin typeface="Aptos"/>
              </a:rPr>
              <a:t>Inconsistent execution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160520" y="4242816"/>
            <a:ext cx="70408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23272F"/>
                </a:solidFill>
                <a:latin typeface="Aptos"/>
              </a:rPr>
              <a:t>A sustainable system beats occasional bursts of effort.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77240" y="5138928"/>
            <a:ext cx="5029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1">
                <a:solidFill>
                  <a:srgbClr val="265BB7"/>
                </a:solidFill>
                <a:latin typeface="Aptos"/>
              </a:rPr>
              <a:t>05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5138928"/>
            <a:ext cx="292608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500" b="1">
                <a:solidFill>
                  <a:srgbClr val="111C44"/>
                </a:solidFill>
                <a:latin typeface="Aptos"/>
              </a:rPr>
              <a:t>Ignoring the comments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160520" y="5138928"/>
            <a:ext cx="704088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23272F"/>
                </a:solidFill>
                <a:latin typeface="Aptos"/>
              </a:rPr>
              <a:t>Community feedback is a source of insight, trust and content ideas.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11C44"/>
                </a:solidFill>
                <a:latin typeface="Aptos"/>
              </a:rPr>
              <a:t>A Practical 30-Day Starting Framework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143000"/>
            <a:ext cx="106070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>
                <a:solidFill>
                  <a:srgbClr val="646C78"/>
                </a:solidFill>
                <a:latin typeface="Aptos"/>
              </a:rPr>
              <a:t>A simple sequence for turning strategy into action.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828800"/>
            <a:ext cx="260604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40080" y="1828800"/>
            <a:ext cx="73152" cy="3566160"/>
          </a:xfrm>
          <a:prstGeom prst="rect">
            <a:avLst/>
          </a:prstGeom>
          <a:solidFill>
            <a:srgbClr val="265B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2029968"/>
            <a:ext cx="21945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WEEK 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514600"/>
            <a:ext cx="1969009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300" b="0" dirty="0">
                <a:solidFill>
                  <a:srgbClr val="23272F"/>
                </a:solidFill>
                <a:latin typeface="Aptos"/>
              </a:rPr>
              <a:t>Research
Audience, competitors, platform fit, goals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20439" y="1828800"/>
            <a:ext cx="260604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520439" y="1828800"/>
            <a:ext cx="73152" cy="3566160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749039" y="2029968"/>
            <a:ext cx="21945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WEEK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2514600"/>
            <a:ext cx="2194560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300" b="0" dirty="0">
                <a:solidFill>
                  <a:srgbClr val="23272F"/>
                </a:solidFill>
                <a:latin typeface="Aptos"/>
              </a:rPr>
              <a:t>Build
Content pillars, formats, visual identity, calendar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0" y="1828800"/>
            <a:ext cx="260604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400800" y="1828800"/>
            <a:ext cx="73152" cy="3566160"/>
          </a:xfrm>
          <a:prstGeom prst="rect">
            <a:avLst/>
          </a:prstGeom>
          <a:solidFill>
            <a:srgbClr val="6F4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629400" y="2029968"/>
            <a:ext cx="21945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WEEK 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29400" y="2514600"/>
            <a:ext cx="1889567" cy="2569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300" b="0" dirty="0">
                <a:solidFill>
                  <a:srgbClr val="23272F"/>
                </a:solidFill>
                <a:latin typeface="Aptos"/>
              </a:rPr>
              <a:t>Publish
Post consistently, engage, test hooks and CTAs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281159" y="1828800"/>
            <a:ext cx="260604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9281159" y="1828800"/>
            <a:ext cx="73152" cy="3566160"/>
          </a:xfrm>
          <a:prstGeom prst="rect">
            <a:avLst/>
          </a:prstGeom>
          <a:solidFill>
            <a:srgbClr val="111C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509759" y="2029968"/>
            <a:ext cx="21945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WEEK 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09759" y="2514600"/>
            <a:ext cx="2194560" cy="2569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300" b="0" dirty="0">
                <a:solidFill>
                  <a:srgbClr val="23272F"/>
                </a:solidFill>
                <a:latin typeface="Aptos"/>
              </a:rPr>
              <a:t>Optimize
Review metrics, identify winners, improve next cycle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1C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731520" y="685800"/>
            <a:ext cx="45720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600" b="1">
                <a:solidFill>
                  <a:srgbClr val="8CBEFF"/>
                </a:solidFill>
                <a:latin typeface="Aptos"/>
              </a:rPr>
              <a:t>THE TAKEAWAY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7498079" cy="1920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ptos"/>
              </a:rPr>
              <a:t>Strategy first.
Content second.
Optimization always.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3977639"/>
            <a:ext cx="9875520" cy="7315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0">
                <a:solidFill>
                  <a:srgbClr val="D7E1FA"/>
                </a:solidFill>
                <a:latin typeface="Aptos"/>
              </a:rPr>
              <a:t>Know your audience • Choose the right platform • Create useful content • Measure business impact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5897880"/>
            <a:ext cx="274320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ptos"/>
              </a:rPr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11C44"/>
                </a:solidFill>
                <a:latin typeface="Aptos"/>
              </a:rPr>
              <a:t>What is Social Media Marketing?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143000"/>
            <a:ext cx="106070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>
                <a:solidFill>
                  <a:srgbClr val="646C78"/>
                </a:solidFill>
                <a:latin typeface="Aptos"/>
              </a:rPr>
              <a:t>A practical definition before the strategy begins.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28800"/>
            <a:ext cx="3429000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31520" y="1828800"/>
            <a:ext cx="73152" cy="3200400"/>
          </a:xfrm>
          <a:prstGeom prst="rect">
            <a:avLst/>
          </a:prstGeom>
          <a:solidFill>
            <a:srgbClr val="265B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60120" y="2029968"/>
            <a:ext cx="30175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Reach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2514600"/>
            <a:ext cx="3017520" cy="2331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50" b="0">
                <a:solidFill>
                  <a:srgbClr val="23272F"/>
                </a:solidFill>
                <a:latin typeface="Aptos"/>
              </a:rPr>
              <a:t>Use social platforms to put a relevant message in front of a defined audience.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89120" y="1828800"/>
            <a:ext cx="3429000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389120" y="1828800"/>
            <a:ext cx="73152" cy="3200400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7720" y="2029968"/>
            <a:ext cx="30175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Engage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17720" y="2514600"/>
            <a:ext cx="3017520" cy="2331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50" b="0">
                <a:solidFill>
                  <a:srgbClr val="23272F"/>
                </a:solidFill>
                <a:latin typeface="Aptos"/>
              </a:rPr>
              <a:t>Turn passive viewers into participants through useful, timely and human content.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20" y="1828800"/>
            <a:ext cx="3429000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046720" y="1828800"/>
            <a:ext cx="73152" cy="3200400"/>
          </a:xfrm>
          <a:prstGeom prst="rect">
            <a:avLst/>
          </a:prstGeom>
          <a:solidFill>
            <a:srgbClr val="6F4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275320" y="2029968"/>
            <a:ext cx="30175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Convert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75320" y="2514600"/>
            <a:ext cx="3017520" cy="2331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50" b="0">
                <a:solidFill>
                  <a:srgbClr val="23272F"/>
                </a:solidFill>
                <a:latin typeface="Aptos"/>
              </a:rPr>
              <a:t>Guide interested people toward an action: visit, subscribe, enquire or buy.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11C44"/>
                </a:solidFill>
                <a:latin typeface="Aptos"/>
              </a:rPr>
              <a:t>The Social Media Funnel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143000"/>
            <a:ext cx="106070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>
                <a:solidFill>
                  <a:srgbClr val="646C78"/>
                </a:solidFill>
                <a:latin typeface="Aptos"/>
              </a:rPr>
              <a:t>Think beyond likes. Each stage has a different job.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295247" y="1737360"/>
            <a:ext cx="9601200" cy="749808"/>
          </a:xfrm>
          <a:prstGeom prst="roundRect">
            <a:avLst/>
          </a:prstGeom>
          <a:solidFill>
            <a:srgbClr val="265B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/>
          <p:cNvSpPr txBox="1"/>
          <p:nvPr/>
        </p:nvSpPr>
        <p:spPr>
          <a:xfrm>
            <a:off x="1478127" y="1892807"/>
            <a:ext cx="923544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AWARENESS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049627" y="2697480"/>
            <a:ext cx="8092440" cy="749808"/>
          </a:xfrm>
          <a:prstGeom prst="round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2232507" y="2852928"/>
            <a:ext cx="7726679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CONSIDERATION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2804007" y="3657600"/>
            <a:ext cx="6583680" cy="749808"/>
          </a:xfrm>
          <a:prstGeom prst="roundRect">
            <a:avLst/>
          </a:prstGeom>
          <a:solidFill>
            <a:srgbClr val="6F4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2986887" y="3813048"/>
            <a:ext cx="621792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CONVERSION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58387" y="4617720"/>
            <a:ext cx="5074920" cy="749808"/>
          </a:xfrm>
          <a:prstGeom prst="roundRect">
            <a:avLst/>
          </a:prstGeom>
          <a:solidFill>
            <a:srgbClr val="111C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3741267" y="4773168"/>
            <a:ext cx="470916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ptos"/>
              </a:rPr>
              <a:t>RETENTION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11C44"/>
                </a:solidFill>
                <a:latin typeface="Aptos"/>
              </a:rPr>
              <a:t>Know the Audience Before the Algorithm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143000"/>
            <a:ext cx="106070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>
                <a:solidFill>
                  <a:srgbClr val="646C78"/>
                </a:solidFill>
                <a:latin typeface="Aptos"/>
              </a:rPr>
              <a:t>A strong strategy starts with a specific person, not a generic crowd.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737360"/>
            <a:ext cx="347472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31520" y="1737360"/>
            <a:ext cx="73152" cy="3566160"/>
          </a:xfrm>
          <a:prstGeom prst="rect">
            <a:avLst/>
          </a:prstGeom>
          <a:solidFill>
            <a:srgbClr val="265B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60120" y="1938528"/>
            <a:ext cx="3063239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1. Who?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1" y="2423160"/>
            <a:ext cx="257015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dirty="0">
                <a:solidFill>
                  <a:srgbClr val="23272F"/>
                </a:solidFill>
                <a:latin typeface="Aptos"/>
              </a:rPr>
              <a:t>Age, role, interests, location, buying context and level of awareness.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389120" y="1737360"/>
            <a:ext cx="347472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4389120" y="1737360"/>
            <a:ext cx="73152" cy="3566160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617720" y="1938528"/>
            <a:ext cx="3063239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2. What hurts?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17721" y="2423160"/>
            <a:ext cx="28942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dirty="0">
                <a:solidFill>
                  <a:srgbClr val="23272F"/>
                </a:solidFill>
                <a:latin typeface="Aptos"/>
              </a:rPr>
              <a:t>Identify problems, objections, questions and moments when they seek help.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46720" y="1737360"/>
            <a:ext cx="3474720" cy="35661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8046720" y="1737360"/>
            <a:ext cx="73152" cy="3566160"/>
          </a:xfrm>
          <a:prstGeom prst="rect">
            <a:avLst/>
          </a:prstGeom>
          <a:solidFill>
            <a:srgbClr val="6F4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275320" y="1938528"/>
            <a:ext cx="3063239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3. What matters?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75320" y="2423160"/>
            <a:ext cx="279007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000" b="0" dirty="0">
                <a:solidFill>
                  <a:srgbClr val="23272F"/>
                </a:solidFill>
                <a:latin typeface="Aptos"/>
              </a:rPr>
              <a:t>Choose the outcomes, proof and language that make your offer relevant.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11C44"/>
                </a:solidFill>
                <a:latin typeface="Aptos"/>
              </a:rPr>
              <a:t>Choose Platforms by Purpose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143000"/>
            <a:ext cx="106070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>
                <a:solidFill>
                  <a:srgbClr val="646C78"/>
                </a:solidFill>
                <a:latin typeface="Aptos"/>
              </a:rPr>
              <a:t>You do not need to be everywhere.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645920"/>
            <a:ext cx="5074920" cy="17373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31520" y="1645920"/>
            <a:ext cx="73152" cy="1737360"/>
          </a:xfrm>
          <a:prstGeom prst="rect">
            <a:avLst/>
          </a:prstGeom>
          <a:solidFill>
            <a:srgbClr val="6F4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60120" y="1847088"/>
            <a:ext cx="46634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Instagram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2331720"/>
            <a:ext cx="4663440" cy="868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50" b="0">
                <a:solidFill>
                  <a:srgbClr val="23272F"/>
                </a:solidFill>
                <a:latin typeface="Aptos"/>
              </a:rPr>
              <a:t>Visual discovery
Short-form storytelling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217920" y="1645920"/>
            <a:ext cx="5074920" cy="17373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217920" y="1645920"/>
            <a:ext cx="73152" cy="1737360"/>
          </a:xfrm>
          <a:prstGeom prst="rect">
            <a:avLst/>
          </a:prstGeom>
          <a:solidFill>
            <a:srgbClr val="265B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446520" y="1847088"/>
            <a:ext cx="46634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LinkedIn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46520" y="2331720"/>
            <a:ext cx="4663440" cy="868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50" b="0">
                <a:solidFill>
                  <a:srgbClr val="23272F"/>
                </a:solidFill>
                <a:latin typeface="Aptos"/>
              </a:rPr>
              <a:t>Professional trust
B2B expertise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1520" y="3749039"/>
            <a:ext cx="5074920" cy="17373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731520" y="3749039"/>
            <a:ext cx="73152" cy="1737360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960120" y="3950207"/>
            <a:ext cx="46634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YouTube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0120" y="4434840"/>
            <a:ext cx="4663440" cy="868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50" b="0">
                <a:solidFill>
                  <a:srgbClr val="23272F"/>
                </a:solidFill>
                <a:latin typeface="Aptos"/>
              </a:rPr>
              <a:t>Deep education
Search + video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217920" y="3749039"/>
            <a:ext cx="5074920" cy="173736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6217920" y="3749039"/>
            <a:ext cx="73152" cy="1737360"/>
          </a:xfrm>
          <a:prstGeom prst="rect">
            <a:avLst/>
          </a:prstGeom>
          <a:solidFill>
            <a:srgbClr val="111C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6446520" y="3950207"/>
            <a:ext cx="46634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Facebook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46520" y="4434840"/>
            <a:ext cx="4663440" cy="868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50" b="0">
                <a:solidFill>
                  <a:srgbClr val="23272F"/>
                </a:solidFill>
                <a:latin typeface="Aptos"/>
              </a:rPr>
              <a:t>Community
Local + broad reach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11C44"/>
                </a:solidFill>
                <a:latin typeface="Aptos"/>
              </a:rPr>
              <a:t>Build a Content System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143000"/>
            <a:ext cx="106070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>
                <a:solidFill>
                  <a:srgbClr val="646C78"/>
                </a:solidFill>
                <a:latin typeface="Aptos"/>
              </a:rPr>
              <a:t>Create repeatable themes so your feed has a clear identity.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28800"/>
            <a:ext cx="2514600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31520" y="1828800"/>
            <a:ext cx="73152" cy="3200400"/>
          </a:xfrm>
          <a:prstGeom prst="rect">
            <a:avLst/>
          </a:prstGeom>
          <a:solidFill>
            <a:srgbClr val="265B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60120" y="2029968"/>
            <a:ext cx="2103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EDUCATE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2514600"/>
            <a:ext cx="2103120" cy="2331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50" b="0">
                <a:solidFill>
                  <a:srgbClr val="23272F"/>
                </a:solidFill>
                <a:latin typeface="Aptos"/>
              </a:rPr>
              <a:t>Tips, tutorials, explainers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20439" y="1828800"/>
            <a:ext cx="2514600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520439" y="1828800"/>
            <a:ext cx="73152" cy="3200400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749039" y="2029968"/>
            <a:ext cx="2103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PROVE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2514600"/>
            <a:ext cx="2103120" cy="23317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50" b="0">
                <a:solidFill>
                  <a:srgbClr val="23272F"/>
                </a:solidFill>
                <a:latin typeface="Aptos"/>
              </a:rPr>
              <a:t>Case studies, results, demos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09359" y="1828800"/>
            <a:ext cx="2514600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309359" y="1828800"/>
            <a:ext cx="73152" cy="3200400"/>
          </a:xfrm>
          <a:prstGeom prst="rect">
            <a:avLst/>
          </a:prstGeom>
          <a:solidFill>
            <a:srgbClr val="6F4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37959" y="2029968"/>
            <a:ext cx="2103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CONNECT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37959" y="2514600"/>
            <a:ext cx="176205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dirty="0">
                <a:solidFill>
                  <a:srgbClr val="23272F"/>
                </a:solidFill>
                <a:latin typeface="Aptos"/>
              </a:rPr>
              <a:t>Stories, opinions, behind-the-scenes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98280" y="1828800"/>
            <a:ext cx="2514600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9098280" y="1828800"/>
            <a:ext cx="73152" cy="3200400"/>
          </a:xfrm>
          <a:prstGeom prst="rect">
            <a:avLst/>
          </a:prstGeom>
          <a:solidFill>
            <a:srgbClr val="111C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326880" y="2029968"/>
            <a:ext cx="2103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CONVERT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26880" y="2514600"/>
            <a:ext cx="1831848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50" b="0" dirty="0">
                <a:solidFill>
                  <a:srgbClr val="23272F"/>
                </a:solidFill>
                <a:latin typeface="Aptos"/>
              </a:rPr>
              <a:t>Offers, CTAs, product use cases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11C44"/>
                </a:solidFill>
                <a:latin typeface="Aptos"/>
              </a:rPr>
              <a:t>A Simple High-Quality Post Formula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143000"/>
            <a:ext cx="106070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>
                <a:solidFill>
                  <a:srgbClr val="646C78"/>
                </a:solidFill>
                <a:latin typeface="Aptos"/>
              </a:rPr>
              <a:t>A repeatable structure helps you create consistently.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31520" y="1828800"/>
            <a:ext cx="2514600" cy="338328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731520" y="1828800"/>
            <a:ext cx="73152" cy="3383280"/>
          </a:xfrm>
          <a:prstGeom prst="rect">
            <a:avLst/>
          </a:prstGeom>
          <a:solidFill>
            <a:srgbClr val="265B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960120" y="2029968"/>
            <a:ext cx="2103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HOOK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0120" y="2514600"/>
            <a:ext cx="2179319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dirty="0">
                <a:solidFill>
                  <a:srgbClr val="23272F"/>
                </a:solidFill>
                <a:latin typeface="Aptos"/>
              </a:rPr>
              <a:t>Stop the scroll with a clear tension, question or promise.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20439" y="1828800"/>
            <a:ext cx="2514600" cy="338328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520439" y="1828800"/>
            <a:ext cx="73152" cy="3383280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749039" y="2029968"/>
            <a:ext cx="2103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VALUE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2514600"/>
            <a:ext cx="217932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dirty="0">
                <a:solidFill>
                  <a:srgbClr val="23272F"/>
                </a:solidFill>
                <a:latin typeface="Aptos"/>
              </a:rPr>
              <a:t>Deliver one useful idea without unnecessary filler.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09359" y="1828800"/>
            <a:ext cx="2514600" cy="338328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309359" y="1828800"/>
            <a:ext cx="73152" cy="3383280"/>
          </a:xfrm>
          <a:prstGeom prst="rect">
            <a:avLst/>
          </a:prstGeom>
          <a:solidFill>
            <a:srgbClr val="6F4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537959" y="2029968"/>
            <a:ext cx="2103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PROOF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537958" y="2514600"/>
            <a:ext cx="2179321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dirty="0">
                <a:solidFill>
                  <a:srgbClr val="23272F"/>
                </a:solidFill>
                <a:latin typeface="Aptos"/>
              </a:rPr>
              <a:t>Add an example, experience, data point or demonstration.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098280" y="1828800"/>
            <a:ext cx="2514600" cy="338328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9098280" y="1828800"/>
            <a:ext cx="73152" cy="3383280"/>
          </a:xfrm>
          <a:prstGeom prst="rect">
            <a:avLst/>
          </a:prstGeom>
          <a:solidFill>
            <a:srgbClr val="111C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326880" y="2029968"/>
            <a:ext cx="210312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ACTION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326880" y="2514599"/>
            <a:ext cx="1905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dirty="0">
                <a:solidFill>
                  <a:srgbClr val="23272F"/>
                </a:solidFill>
                <a:latin typeface="Aptos"/>
              </a:rPr>
              <a:t>Tell the audience exactly what to do next.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11C44"/>
                </a:solidFill>
                <a:latin typeface="Aptos"/>
              </a:rPr>
              <a:t>Organic + Paid: Two Different Engines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143000"/>
            <a:ext cx="106070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>
                <a:solidFill>
                  <a:srgbClr val="646C78"/>
                </a:solidFill>
                <a:latin typeface="Aptos"/>
              </a:rPr>
              <a:t>Use organic content to learn and paid distribution to scale what works.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14400" y="1828800"/>
            <a:ext cx="4846320" cy="338328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914400" y="1828800"/>
            <a:ext cx="73152" cy="3383280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1143000" y="2029968"/>
            <a:ext cx="4434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ORGANIC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43000" y="2514600"/>
            <a:ext cx="4434840" cy="2514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50" b="0">
                <a:solidFill>
                  <a:srgbClr val="23272F"/>
                </a:solidFill>
                <a:latin typeface="Aptos"/>
              </a:rPr>
              <a:t>Builds trust over time
• Audience insight
• Community
• Brand voice
• Consistent content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400800" y="1828800"/>
            <a:ext cx="4846320" cy="338328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6400800" y="1828800"/>
            <a:ext cx="73152" cy="3383280"/>
          </a:xfrm>
          <a:prstGeom prst="rect">
            <a:avLst/>
          </a:prstGeom>
          <a:solidFill>
            <a:srgbClr val="6F4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6629400" y="2029968"/>
            <a:ext cx="443484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PAID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629400" y="2514600"/>
            <a:ext cx="4434840" cy="2514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50" b="0">
                <a:solidFill>
                  <a:srgbClr val="23272F"/>
                </a:solidFill>
                <a:latin typeface="Aptos"/>
              </a:rPr>
              <a:t>Accelerates targeted reach
• Defined audiences
• Controlled budget
• Testing
• Retargeting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5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800" b="1">
                <a:solidFill>
                  <a:srgbClr val="111C44"/>
                </a:solidFill>
                <a:latin typeface="Aptos"/>
              </a:rPr>
              <a:t>Measure What Moves the Business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13232" y="1143000"/>
            <a:ext cx="1060704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0">
                <a:solidFill>
                  <a:srgbClr val="646C78"/>
                </a:solidFill>
                <a:latin typeface="Aptos"/>
              </a:rPr>
              <a:t>Choose metrics based on the goal, not vanity.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40080" y="1828800"/>
            <a:ext cx="260604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Rectangle 5"/>
          <p:cNvSpPr/>
          <p:nvPr/>
        </p:nvSpPr>
        <p:spPr>
          <a:xfrm>
            <a:off x="640080" y="1828800"/>
            <a:ext cx="73152" cy="3291840"/>
          </a:xfrm>
          <a:prstGeom prst="rect">
            <a:avLst/>
          </a:prstGeom>
          <a:solidFill>
            <a:srgbClr val="265BB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TextBox 6"/>
          <p:cNvSpPr txBox="1"/>
          <p:nvPr/>
        </p:nvSpPr>
        <p:spPr>
          <a:xfrm>
            <a:off x="868680" y="2029968"/>
            <a:ext cx="21945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REACH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2514600"/>
            <a:ext cx="2194560" cy="2423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50" b="0">
                <a:solidFill>
                  <a:srgbClr val="23272F"/>
                </a:solidFill>
                <a:latin typeface="Aptos"/>
              </a:rPr>
              <a:t>How many people saw it?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3520439" y="1828800"/>
            <a:ext cx="260604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3520439" y="1828800"/>
            <a:ext cx="73152" cy="3291840"/>
          </a:xfrm>
          <a:prstGeom prst="rect">
            <a:avLst/>
          </a:prstGeom>
          <a:solidFill>
            <a:srgbClr val="00968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749039" y="2029968"/>
            <a:ext cx="21945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ENGAGEMENT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749039" y="2514600"/>
            <a:ext cx="2194560" cy="2423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50" b="0">
                <a:solidFill>
                  <a:srgbClr val="23272F"/>
                </a:solidFill>
                <a:latin typeface="Aptos"/>
              </a:rPr>
              <a:t>Did they care enough to interact?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400800" y="1828800"/>
            <a:ext cx="260604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Rectangle 13"/>
          <p:cNvSpPr/>
          <p:nvPr/>
        </p:nvSpPr>
        <p:spPr>
          <a:xfrm>
            <a:off x="6400800" y="1828800"/>
            <a:ext cx="73152" cy="3291840"/>
          </a:xfrm>
          <a:prstGeom prst="rect">
            <a:avLst/>
          </a:prstGeom>
          <a:solidFill>
            <a:srgbClr val="6F4EA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6629400" y="2029968"/>
            <a:ext cx="21945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CLICKS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629400" y="2514600"/>
            <a:ext cx="2194560" cy="2423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50" b="0">
                <a:solidFill>
                  <a:srgbClr val="23272F"/>
                </a:solidFill>
                <a:latin typeface="Aptos"/>
              </a:rPr>
              <a:t>Did interest become traffic?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9281159" y="1828800"/>
            <a:ext cx="2606040" cy="3291840"/>
          </a:xfrm>
          <a:prstGeom prst="roundRect">
            <a:avLst/>
          </a:prstGeom>
          <a:solidFill>
            <a:srgbClr val="FFFFFF"/>
          </a:solidFill>
          <a:ln>
            <a:solidFill>
              <a:srgbClr val="E1E5E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Rectangle 17"/>
          <p:cNvSpPr/>
          <p:nvPr/>
        </p:nvSpPr>
        <p:spPr>
          <a:xfrm>
            <a:off x="9281159" y="1828800"/>
            <a:ext cx="73152" cy="3291840"/>
          </a:xfrm>
          <a:prstGeom prst="rect">
            <a:avLst/>
          </a:prstGeom>
          <a:solidFill>
            <a:srgbClr val="111C4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9509759" y="2029968"/>
            <a:ext cx="2194560" cy="3657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700" b="1">
                <a:solidFill>
                  <a:srgbClr val="111C44"/>
                </a:solidFill>
                <a:latin typeface="Aptos"/>
              </a:rPr>
              <a:t>CONVERSIONS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509759" y="2514600"/>
            <a:ext cx="2194560" cy="24231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250" b="0">
                <a:solidFill>
                  <a:srgbClr val="23272F"/>
                </a:solidFill>
                <a:latin typeface="Aptos"/>
              </a:rPr>
              <a:t>Did traffic become action?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644</Words>
  <Application>Microsoft Office PowerPoint</Application>
  <PresentationFormat>Widescreen</PresentationFormat>
  <Paragraphs>117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ARNAB BISWAS</dc:creator>
  <cp:keywords/>
  <dc:description>generated using python-pptx</dc:description>
  <cp:lastModifiedBy>arnab biswas</cp:lastModifiedBy>
  <cp:revision>2</cp:revision>
  <dcterms:created xsi:type="dcterms:W3CDTF">2013-01-27T09:14:16Z</dcterms:created>
  <dcterms:modified xsi:type="dcterms:W3CDTF">2026-08-17T15:18:42Z</dcterms:modified>
  <cp:category/>
</cp:coreProperties>
</file>